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256" r:id="rId2"/>
    <p:sldId id="465" r:id="rId3"/>
    <p:sldId id="466" r:id="rId4"/>
    <p:sldId id="454" r:id="rId5"/>
    <p:sldId id="396" r:id="rId6"/>
    <p:sldId id="457" r:id="rId7"/>
    <p:sldId id="462" r:id="rId8"/>
    <p:sldId id="463" r:id="rId9"/>
    <p:sldId id="464" r:id="rId10"/>
    <p:sldId id="458" r:id="rId11"/>
    <p:sldId id="459" r:id="rId12"/>
    <p:sldId id="460" r:id="rId13"/>
    <p:sldId id="461" r:id="rId14"/>
    <p:sldId id="402" r:id="rId15"/>
    <p:sldId id="467" r:id="rId16"/>
    <p:sldId id="468" r:id="rId17"/>
    <p:sldId id="469" r:id="rId18"/>
    <p:sldId id="470" r:id="rId19"/>
    <p:sldId id="471" r:id="rId20"/>
    <p:sldId id="472" r:id="rId21"/>
    <p:sldId id="473" r:id="rId22"/>
    <p:sldId id="474" r:id="rId23"/>
    <p:sldId id="475" r:id="rId24"/>
    <p:sldId id="476" r:id="rId25"/>
    <p:sldId id="477" r:id="rId26"/>
    <p:sldId id="478" r:id="rId27"/>
    <p:sldId id="479" r:id="rId28"/>
    <p:sldId id="437" r:id="rId29"/>
    <p:sldId id="441" r:id="rId30"/>
    <p:sldId id="440" r:id="rId31"/>
    <p:sldId id="442" r:id="rId32"/>
    <p:sldId id="443" r:id="rId33"/>
    <p:sldId id="455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56" autoAdjust="0"/>
    <p:restoredTop sz="94660"/>
  </p:normalViewPr>
  <p:slideViewPr>
    <p:cSldViewPr snapToGrid="0">
      <p:cViewPr varScale="1">
        <p:scale>
          <a:sx n="67" d="100"/>
          <a:sy n="67" d="100"/>
        </p:scale>
        <p:origin x="608" y="5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BC776A-CEE8-4DF2-847A-05D471C6078B}" type="datetimeFigureOut">
              <a:rPr lang="en-IN" smtClean="0"/>
              <a:pPr/>
              <a:t>02-11-2022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863113-B0E3-4BB6-9BAD-6EEA6FA8F58F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405408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220BC-FE02-4F30-83DB-3E0B2303D3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1AA10C-A59D-48AF-9632-811512DCA4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71D6D4-CF52-4305-BB13-7BD8B40B06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90265-0DFE-44E1-8D1B-F390B0424687}" type="datetimeFigureOut">
              <a:rPr lang="en-IN" smtClean="0"/>
              <a:pPr/>
              <a:t>02-11-2022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95D00E-72A0-4B17-B690-738C2A8680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751DAD-F90F-4108-BB5B-791F1044A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3EFE4F-1FA4-44C0-BEFB-18046B4A7A55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37775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1B2D05-109A-40F1-91DE-FACEBC897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3DB8E4-4116-455D-A7CC-2EB506229D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8D48FD-9E48-4D00-953F-DCD22FD23F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90265-0DFE-44E1-8D1B-F390B0424687}" type="datetimeFigureOut">
              <a:rPr lang="en-IN" smtClean="0"/>
              <a:pPr/>
              <a:t>02-11-2022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58F46A-2FF2-4977-9660-74C2E0C356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D71E1E-43A7-4DB0-B525-541B9ABCA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3EFE4F-1FA4-44C0-BEFB-18046B4A7A55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56817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873E2D2-1C0D-49D6-87A2-02B506FB521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579126D-A3A1-42CD-8EC6-C7428148D0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FD21AA-6E0F-4F86-82B7-F35CF48665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90265-0DFE-44E1-8D1B-F390B0424687}" type="datetimeFigureOut">
              <a:rPr lang="en-IN" smtClean="0"/>
              <a:pPr/>
              <a:t>02-11-2022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6E0CE6-02BC-4218-A79E-8485B06FFA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D6E781-A5AE-4969-97DC-2EC8BCAAC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3EFE4F-1FA4-44C0-BEFB-18046B4A7A55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88844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C3CF41-9D79-4837-AF29-1AB571A91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3A59E8-D057-4651-B4D0-A0F8C3459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D6124C-9E9A-47BD-B987-6546EE6085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90265-0DFE-44E1-8D1B-F390B0424687}" type="datetimeFigureOut">
              <a:rPr lang="en-IN" smtClean="0"/>
              <a:pPr/>
              <a:t>02-11-2022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24F95E-B6E4-4189-B7B2-C55F3FE75E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D3105A-C7FE-4A6A-8132-AF4F0F8E0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3EFE4F-1FA4-44C0-BEFB-18046B4A7A55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74600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B7460-1B3B-4B87-A96E-6C5A8878F6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2E89B1-8C0D-48B5-9B3F-8873781451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73C938-3109-4F44-93E8-20036679EC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90265-0DFE-44E1-8D1B-F390B0424687}" type="datetimeFigureOut">
              <a:rPr lang="en-IN" smtClean="0"/>
              <a:pPr/>
              <a:t>02-11-2022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BC6A85-65EF-4D66-B65E-1C0965484B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5CCCAF-F2F5-4446-B9F8-B6F74E6B68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3EFE4F-1FA4-44C0-BEFB-18046B4A7A55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97926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71EA9A-5C16-4648-8E44-BD4AC652B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C5FE4B-ECD6-42B7-BCC6-9F34914330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D146E3-CB8C-4528-9A8D-A6D1589EA0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1A7AEC-6DE6-48FB-8812-D7D128779A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90265-0DFE-44E1-8D1B-F390B0424687}" type="datetimeFigureOut">
              <a:rPr lang="en-IN" smtClean="0"/>
              <a:pPr/>
              <a:t>02-11-2022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A49785-B820-474B-868E-079C95DB0B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331C86-6AAE-4DA1-A737-F1C7513E0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3EFE4F-1FA4-44C0-BEFB-18046B4A7A55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80789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DEBF6-8152-4E20-8FBA-6F37856C68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127B15-95D0-4229-B8E6-1D119FEF9F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EEDA31-1808-4048-B904-0295AE0AA9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716F23-72A7-46DE-818B-9444A77283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B259F3-25C2-42CF-AAE1-1030F29A630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EBB9205-2CF3-4986-A1FB-5AF3E7E9D3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90265-0DFE-44E1-8D1B-F390B0424687}" type="datetimeFigureOut">
              <a:rPr lang="en-IN" smtClean="0"/>
              <a:pPr/>
              <a:t>02-11-2022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821FFD8-C0C6-4960-94F8-43771A095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E3DE940-E26B-48B6-A2D0-7939F125D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3EFE4F-1FA4-44C0-BEFB-18046B4A7A55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58732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471963-6B5C-49E0-A775-ADF750B01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3B04A51-54E5-4DB9-957E-BE5EC47070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90265-0DFE-44E1-8D1B-F390B0424687}" type="datetimeFigureOut">
              <a:rPr lang="en-IN" smtClean="0"/>
              <a:pPr/>
              <a:t>02-11-2022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583E67-008A-43DB-B6D6-948C5DE248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FDB4B2-DE9A-4B86-BBDB-823D0CA77B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3EFE4F-1FA4-44C0-BEFB-18046B4A7A55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74495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86E2EFE-9572-4AF2-8ACC-07239F3640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90265-0DFE-44E1-8D1B-F390B0424687}" type="datetimeFigureOut">
              <a:rPr lang="en-IN" smtClean="0"/>
              <a:pPr/>
              <a:t>02-11-2022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A58553D-8C4D-4549-B6EA-29F3042023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ED2B49-5A07-4331-BD47-F1BB11BB75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3EFE4F-1FA4-44C0-BEFB-18046B4A7A55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57224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1E38C-E5D1-428D-B128-8125FA4D60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37D322-447A-4451-B9AF-27CF869B14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9D1302-CD97-45D5-BAFF-52A7D2CE9F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234842-3C71-44F9-806B-C1D065CCEC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90265-0DFE-44E1-8D1B-F390B0424687}" type="datetimeFigureOut">
              <a:rPr lang="en-IN" smtClean="0"/>
              <a:pPr/>
              <a:t>02-11-2022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C8A9CA-B968-46D3-8AA2-A961A4454B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DC6F54-E49F-4724-B05B-9E4C952DC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3EFE4F-1FA4-44C0-BEFB-18046B4A7A55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92548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8399A-D39E-4B4A-94C6-888C7D631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B5953B9-ACDD-491D-89BE-C2EA3AE91DC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FF249C-12F9-4CBB-A891-106A5D3DCA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ABC8B7-C38A-4CE8-B53E-204E2E94E3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90265-0DFE-44E1-8D1B-F390B0424687}" type="datetimeFigureOut">
              <a:rPr lang="en-IN" smtClean="0"/>
              <a:pPr/>
              <a:t>02-11-2022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B990DA-A200-4851-800C-E705C2E89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553A10-26E6-46E0-AF64-DF51CC6C7D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3EFE4F-1FA4-44C0-BEFB-18046B4A7A55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11631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A7811A3-682C-432F-ADAA-7D241F8590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8C53F7-40B0-48C6-82B5-328C32C699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436B9F-C113-45A4-940B-855C4663603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A90265-0DFE-44E1-8D1B-F390B0424687}" type="datetimeFigureOut">
              <a:rPr lang="en-IN" smtClean="0"/>
              <a:pPr/>
              <a:t>02-11-2022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58A95B-D3C6-4225-BB4C-CF97DBE779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C47FD6-8C30-4215-A723-CDD25733FF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3EFE4F-1FA4-44C0-BEFB-18046B4A7A55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897667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kern="1200">
          <a:solidFill>
            <a:schemeClr val="accent1">
              <a:lumMod val="50000"/>
            </a:schemeClr>
          </a:solidFill>
          <a:latin typeface="Arial Narrow" panose="020B060602020203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0D0FA3-95AB-472E-9F1D-F1DA7D57C0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3136" y="5091762"/>
            <a:ext cx="7834193" cy="1264588"/>
          </a:xfrm>
        </p:spPr>
        <p:txBody>
          <a:bodyPr anchor="ctr">
            <a:normAutofit fontScale="90000"/>
          </a:bodyPr>
          <a:lstStyle/>
          <a:p>
            <a:pPr algn="r"/>
            <a:r>
              <a:rPr lang="en-US" sz="4400" dirty="0">
                <a:solidFill>
                  <a:srgbClr val="FFFF00"/>
                </a:solidFill>
              </a:rPr>
              <a:t>Computational Thinking with Programming</a:t>
            </a:r>
            <a:endParaRPr lang="en-IN" sz="4400" dirty="0">
              <a:solidFill>
                <a:srgbClr val="FFFF00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B2D791-4AA6-42EA-AA66-CD4691B973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3652" y="3548091"/>
            <a:ext cx="2974207" cy="1264587"/>
          </a:xfrm>
        </p:spPr>
        <p:txBody>
          <a:bodyPr anchor="ctr">
            <a:normAutofit/>
          </a:bodyPr>
          <a:lstStyle/>
          <a:p>
            <a:pPr algn="l"/>
            <a:r>
              <a:rPr lang="en-US" sz="3200" dirty="0"/>
              <a:t>Fall 2019</a:t>
            </a:r>
            <a:endParaRPr lang="en-IN" sz="3200" dirty="0"/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401FA2DB-B09B-4E8E-997E-BACD4216CCA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32" b="7701"/>
          <a:stretch/>
        </p:blipFill>
        <p:spPr>
          <a:xfrm>
            <a:off x="-3983" y="10"/>
            <a:ext cx="12192000" cy="4571990"/>
          </a:xfrm>
          <a:prstGeom prst="rect">
            <a:avLst/>
          </a:prstGeom>
        </p:spPr>
      </p:pic>
      <p:cxnSp>
        <p:nvCxnSpPr>
          <p:cNvPr id="12" name="Straight Connector 9">
            <a:extLst>
              <a:ext uri="{FF2B5EF4-FFF2-40B4-BE49-F238E27FC236}">
                <a16:creationId xmlns:a16="http://schemas.microsoft.com/office/drawing/2014/main" id="{E126E481-B945-4179-BD79-05E96E9B2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4A3DF37-2126-48A8-AAC5-6A6D5E2052EE}"/>
              </a:ext>
            </a:extLst>
          </p:cNvPr>
          <p:cNvGrpSpPr/>
          <p:nvPr/>
        </p:nvGrpSpPr>
        <p:grpSpPr>
          <a:xfrm>
            <a:off x="10331617" y="5264105"/>
            <a:ext cx="1600182" cy="914401"/>
            <a:chOff x="1106668" y="5356884"/>
            <a:chExt cx="1844621" cy="1057153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D0247E0-36B7-4FE9-A5FA-11025BCA8ED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514" t="6380" r="19905" b="6380"/>
            <a:stretch/>
          </p:blipFill>
          <p:spPr>
            <a:xfrm>
              <a:off x="2175374" y="5889836"/>
              <a:ext cx="515637" cy="524201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B55AF961-1735-4C40-AF8E-B64262C0492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11610" y="5872330"/>
              <a:ext cx="529031" cy="529031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B07A75B-DBFB-47A6-A7BF-55C660EB36AF}"/>
                </a:ext>
              </a:extLst>
            </p:cNvPr>
            <p:cNvSpPr txBox="1"/>
            <p:nvPr/>
          </p:nvSpPr>
          <p:spPr>
            <a:xfrm>
              <a:off x="1106668" y="5356884"/>
              <a:ext cx="1844621" cy="4625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2000" b="1" dirty="0"/>
                <a:t>@</a:t>
              </a:r>
              <a:r>
                <a:rPr lang="en-IN" sz="2000" b="1" dirty="0" err="1"/>
                <a:t>csebennett</a:t>
              </a:r>
              <a:endParaRPr lang="en-IN" sz="2000" b="1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17F8F65-E48E-482C-A557-2E2EDF648DEE}"/>
              </a:ext>
            </a:extLst>
          </p:cNvPr>
          <p:cNvGrpSpPr/>
          <p:nvPr/>
        </p:nvGrpSpPr>
        <p:grpSpPr>
          <a:xfrm>
            <a:off x="8506358" y="5264106"/>
            <a:ext cx="1728422" cy="895286"/>
            <a:chOff x="9289360" y="5383814"/>
            <a:chExt cx="1992450" cy="1035054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42E57206-30AA-4B95-8FF3-EEB013F80B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862" t="4764" r="18925" b="7198"/>
            <a:stretch/>
          </p:blipFill>
          <p:spPr>
            <a:xfrm>
              <a:off x="9868196" y="5889836"/>
              <a:ext cx="526177" cy="529032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B0A41045-AA0C-4439-97FF-355E5F3565B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06003" y="5884201"/>
              <a:ext cx="529032" cy="529032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1CC325B-D279-4B31-AC5E-A3A1A2DA2964}"/>
                </a:ext>
              </a:extLst>
            </p:cNvPr>
            <p:cNvSpPr txBox="1"/>
            <p:nvPr/>
          </p:nvSpPr>
          <p:spPr>
            <a:xfrm>
              <a:off x="9289360" y="5383814"/>
              <a:ext cx="1992450" cy="4625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2000" b="1" dirty="0"/>
                <a:t>@</a:t>
              </a:r>
              <a:r>
                <a:rPr lang="en-IN" sz="2000" b="1" dirty="0" err="1"/>
                <a:t>cse_bennett</a:t>
              </a:r>
              <a:endParaRPr lang="en-IN" sz="20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9246774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F4C507F-2818-C474-D1A8-A1622032D9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203" t="22778" r="15703" b="29861"/>
          <a:stretch/>
        </p:blipFill>
        <p:spPr>
          <a:xfrm>
            <a:off x="523875" y="142876"/>
            <a:ext cx="10877549" cy="5286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91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D778973-E3CE-C7B2-235C-E75B125898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890" t="23056" r="19141" b="16111"/>
          <a:stretch/>
        </p:blipFill>
        <p:spPr>
          <a:xfrm>
            <a:off x="781050" y="400049"/>
            <a:ext cx="10601325" cy="5743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983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29995D6-F4B2-6F99-8AC2-FD0305CA9A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813" t="36666" r="33515" b="22916"/>
          <a:stretch/>
        </p:blipFill>
        <p:spPr>
          <a:xfrm>
            <a:off x="266700" y="219076"/>
            <a:ext cx="11544299" cy="458152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377BC0D-4BE2-92ED-490C-92DFD54323FA}"/>
              </a:ext>
            </a:extLst>
          </p:cNvPr>
          <p:cNvSpPr txBox="1"/>
          <p:nvPr/>
        </p:nvSpPr>
        <p:spPr>
          <a:xfrm>
            <a:off x="2476500" y="4892159"/>
            <a:ext cx="6096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dirty="0"/>
              <a:t>Output:</a:t>
            </a:r>
          </a:p>
          <a:p>
            <a:r>
              <a:rPr lang="en-IN" sz="2400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53361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BBCAA7-6085-AF31-C9AC-DC723358C0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359" t="16667" r="38750" b="6944"/>
          <a:stretch/>
        </p:blipFill>
        <p:spPr>
          <a:xfrm>
            <a:off x="285750" y="247650"/>
            <a:ext cx="7372350" cy="61341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74F6ADD-CF09-6222-3A58-EA53C3C57032}"/>
              </a:ext>
            </a:extLst>
          </p:cNvPr>
          <p:cNvSpPr txBox="1"/>
          <p:nvPr/>
        </p:nvSpPr>
        <p:spPr>
          <a:xfrm>
            <a:off x="7848600" y="1006376"/>
            <a:ext cx="284797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dirty="0"/>
              <a:t>O</a:t>
            </a:r>
            <a:r>
              <a:rPr lang="en-IN" sz="2400" dirty="0">
                <a:highlight>
                  <a:srgbClr val="FFFF00"/>
                </a:highlight>
              </a:rPr>
              <a:t>utput:</a:t>
            </a:r>
          </a:p>
          <a:p>
            <a:endParaRPr lang="en-IN" sz="2400" dirty="0">
              <a:highlight>
                <a:srgbClr val="FFFF00"/>
              </a:highlight>
            </a:endParaRPr>
          </a:p>
          <a:p>
            <a:r>
              <a:rPr lang="en-IN" sz="2400" dirty="0">
                <a:highlight>
                  <a:srgbClr val="FFFF00"/>
                </a:highlight>
              </a:rPr>
              <a:t>['apple', 'banana', 'cherry']</a:t>
            </a:r>
          </a:p>
          <a:p>
            <a:r>
              <a:rPr lang="en-IN" sz="2400" dirty="0">
                <a:highlight>
                  <a:srgbClr val="FFFF00"/>
                </a:highlight>
              </a:rPr>
              <a:t>[1, 5, 7, 9, 3]</a:t>
            </a:r>
          </a:p>
          <a:p>
            <a:r>
              <a:rPr lang="en-IN" sz="2400" dirty="0">
                <a:highlight>
                  <a:srgbClr val="FFFF00"/>
                </a:highlight>
              </a:rPr>
              <a:t>[True, False, False]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5C75F1-1ECC-347F-4B7B-DC8B5CF681C8}"/>
              </a:ext>
            </a:extLst>
          </p:cNvPr>
          <p:cNvSpPr txBox="1"/>
          <p:nvPr/>
        </p:nvSpPr>
        <p:spPr>
          <a:xfrm>
            <a:off x="7781925" y="5181600"/>
            <a:ext cx="367665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highlight>
                  <a:srgbClr val="FF0000"/>
                </a:highlight>
              </a:rPr>
              <a:t>Output:</a:t>
            </a:r>
          </a:p>
          <a:p>
            <a:endParaRPr lang="en-IN" dirty="0">
              <a:highlight>
                <a:srgbClr val="FF0000"/>
              </a:highlight>
            </a:endParaRPr>
          </a:p>
          <a:p>
            <a:r>
              <a:rPr lang="en-IN" dirty="0">
                <a:highlight>
                  <a:srgbClr val="FF0000"/>
                </a:highlight>
              </a:rPr>
              <a:t>['</a:t>
            </a:r>
            <a:r>
              <a:rPr lang="en-IN" dirty="0" err="1">
                <a:highlight>
                  <a:srgbClr val="FF0000"/>
                </a:highlight>
              </a:rPr>
              <a:t>abc</a:t>
            </a:r>
            <a:r>
              <a:rPr lang="en-IN" dirty="0">
                <a:highlight>
                  <a:srgbClr val="FF0000"/>
                </a:highlight>
              </a:rPr>
              <a:t>', 34, True, 40, 'male']</a:t>
            </a:r>
          </a:p>
        </p:txBody>
      </p:sp>
    </p:spTree>
    <p:extLst>
      <p:ext uri="{BB962C8B-B14F-4D97-AF65-F5344CB8AC3E}">
        <p14:creationId xmlns:p14="http://schemas.microsoft.com/office/powerpoint/2010/main" val="3321855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2EF92-D55F-487C-9301-8018633C5C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262519"/>
            <a:ext cx="6422849" cy="1227364"/>
          </a:xfrm>
        </p:spPr>
        <p:txBody>
          <a:bodyPr>
            <a:normAutofit/>
          </a:bodyPr>
          <a:lstStyle/>
          <a:p>
            <a:r>
              <a:rPr lang="en-IN" dirty="0"/>
              <a:t>List Structures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1F2EB5-BF2D-4266-A460-9E83B009CA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214" y="1409904"/>
            <a:ext cx="6422848" cy="3785419"/>
          </a:xfrm>
        </p:spPr>
        <p:txBody>
          <a:bodyPr>
            <a:normAutofit/>
          </a:bodyPr>
          <a:lstStyle/>
          <a:p>
            <a:r>
              <a:rPr lang="en-US" sz="2000" dirty="0"/>
              <a:t> A list is a linear data structure, meaning that its elements have a linear ordering. That is, there is a first element, a second element, and so on.</a:t>
            </a:r>
          </a:p>
          <a:p>
            <a:endParaRPr lang="en-US" sz="20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1C59EDF-5A1E-404D-B55D-8AEA5D8D6D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6410" y="0"/>
            <a:ext cx="4636008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9">
            <a:extLst>
              <a:ext uri="{FF2B5EF4-FFF2-40B4-BE49-F238E27FC236}">
                <a16:creationId xmlns:a16="http://schemas.microsoft.com/office/drawing/2014/main" id="{FEE0385D-4151-43AA-9C6B-0365E10317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1042" y="557784"/>
            <a:ext cx="3666744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728E47CE-E5C0-4DBD-B115-CD127B7601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3791" y="876201"/>
            <a:ext cx="2701245" cy="5102352"/>
          </a:xfrm>
          <a:prstGeom prst="rect">
            <a:avLst/>
          </a:prstGeom>
          <a:effectLst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1B65238-4FE4-48F4-99B5-D7E5E58C83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3837" y="2471960"/>
            <a:ext cx="5793031" cy="4096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526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3992210-8655-8019-E331-F48FED2923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798" t="19168" r="27734" b="19860"/>
          <a:stretch/>
        </p:blipFill>
        <p:spPr>
          <a:xfrm>
            <a:off x="342899" y="447675"/>
            <a:ext cx="11268075" cy="5657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185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32AF0BA-BE42-D719-48EC-D799517EF8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562" t="24306" r="63516" b="23611"/>
          <a:stretch/>
        </p:blipFill>
        <p:spPr>
          <a:xfrm>
            <a:off x="571501" y="428624"/>
            <a:ext cx="6743700" cy="625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491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994E8DD-CFC0-7E0B-2826-7BFFDD2439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953" t="21250" r="25156" b="41667"/>
          <a:stretch/>
        </p:blipFill>
        <p:spPr>
          <a:xfrm>
            <a:off x="342900" y="342900"/>
            <a:ext cx="10639425" cy="576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561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ACCBA77-B97A-3D11-F2DE-7D52633740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579" t="9861" r="51093" b="37917"/>
          <a:stretch/>
        </p:blipFill>
        <p:spPr>
          <a:xfrm>
            <a:off x="1514475" y="676274"/>
            <a:ext cx="5829300" cy="5476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38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23A67FB-A2BE-47BB-CF94-2E132B83A7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733" t="19305" r="25626" b="21527"/>
          <a:stretch/>
        </p:blipFill>
        <p:spPr>
          <a:xfrm>
            <a:off x="323850" y="0"/>
            <a:ext cx="11620500" cy="675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841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C50B0E9-BB89-22CA-A769-ADABC35642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703" t="16113" r="703" b="21805"/>
          <a:stretch/>
        </p:blipFill>
        <p:spPr>
          <a:xfrm>
            <a:off x="0" y="504825"/>
            <a:ext cx="11877675" cy="540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276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5675878-B10D-D586-DC85-6D461FEFA1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891" t="33611" r="37812" b="20416"/>
          <a:stretch/>
        </p:blipFill>
        <p:spPr>
          <a:xfrm>
            <a:off x="638175" y="676276"/>
            <a:ext cx="10753725" cy="5419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97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AC03761-7AD3-D210-F90F-39B5712FD0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906" t="27084" r="37891" b="24305"/>
          <a:stretch/>
        </p:blipFill>
        <p:spPr>
          <a:xfrm>
            <a:off x="400050" y="0"/>
            <a:ext cx="8829675" cy="53244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FA41C26-131C-049D-CA82-345962C5CD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0278" r="53672" b="55139"/>
          <a:stretch/>
        </p:blipFill>
        <p:spPr>
          <a:xfrm>
            <a:off x="1009650" y="5324475"/>
            <a:ext cx="6619875" cy="1400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231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472144B-3F8D-C4F1-DA19-76A6C0CA83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813" t="18889" r="23281" b="12639"/>
          <a:stretch/>
        </p:blipFill>
        <p:spPr>
          <a:xfrm>
            <a:off x="590550" y="295276"/>
            <a:ext cx="10467975" cy="6162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976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9A5D309-6EC9-60D6-D09F-86B3E977B4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055" r="22500" b="48611"/>
          <a:stretch/>
        </p:blipFill>
        <p:spPr>
          <a:xfrm>
            <a:off x="0" y="171449"/>
            <a:ext cx="11925300" cy="28670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1396EEF-25E0-82AF-1ECA-BC2CDCE684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t="23054" r="58282" b="51806"/>
          <a:stretch/>
        </p:blipFill>
        <p:spPr>
          <a:xfrm>
            <a:off x="142876" y="3562350"/>
            <a:ext cx="11039474" cy="268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41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492344E-D01B-CCC0-34B9-8C823B80C4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203" t="20278" r="19062" b="20278"/>
          <a:stretch/>
        </p:blipFill>
        <p:spPr>
          <a:xfrm>
            <a:off x="485775" y="257175"/>
            <a:ext cx="11010900" cy="601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581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2D4C9F0-33BE-4CA3-A9F7-CFA2F50973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611" r="56953" b="41805"/>
          <a:stretch/>
        </p:blipFill>
        <p:spPr>
          <a:xfrm>
            <a:off x="1162050" y="962025"/>
            <a:ext cx="8553450" cy="479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379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B20EA8E-9CB6-6068-D189-0A0F035894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583" r="48047" b="43472"/>
          <a:stretch/>
        </p:blipFill>
        <p:spPr>
          <a:xfrm>
            <a:off x="695325" y="533400"/>
            <a:ext cx="9525000" cy="528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495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00E26D9-D6D4-9A0B-B329-55F555CF83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672" t="16945" r="18907" b="7778"/>
          <a:stretch/>
        </p:blipFill>
        <p:spPr>
          <a:xfrm>
            <a:off x="466726" y="409575"/>
            <a:ext cx="11268074" cy="591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000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id="{DFDA47BC-3069-47F5-8257-24B3B1F76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129276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A0553AB8-5C90-4A87-9F1A-44F3DFF715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6859" y="619020"/>
            <a:ext cx="2648371" cy="3375058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7AE95D8F-9825-4222-8846-E3461598CC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67A3A8-8FE2-4396-9798-39359BF160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538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  <a:latin typeface="+mj-lt"/>
              </a:rPr>
              <a:t>Common List Operations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1B87EC-EA18-49AD-AA91-8D36990DD4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9362" y="5815698"/>
            <a:ext cx="9144000" cy="420001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1700">
                <a:solidFill>
                  <a:srgbClr val="E7E6E6"/>
                </a:solidFill>
              </a:rPr>
              <a:t>Operations commonly performed on lists include retrieve, update, insert, remove, and append.</a:t>
            </a:r>
          </a:p>
        </p:txBody>
      </p:sp>
      <p:pic>
        <p:nvPicPr>
          <p:cNvPr id="4" name="Picture 3" descr="A screenshot of a cellphone&#10;&#10;Description automatically generated">
            <a:extLst>
              <a:ext uri="{FF2B5EF4-FFF2-40B4-BE49-F238E27FC236}">
                <a16:creationId xmlns:a16="http://schemas.microsoft.com/office/drawing/2014/main" id="{C0FBA2DC-F939-45EE-B579-4E9A801BF1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1" y="706228"/>
            <a:ext cx="2659472" cy="3200643"/>
          </a:xfrm>
          <a:prstGeom prst="rect">
            <a:avLst/>
          </a:prstGeom>
        </p:spPr>
      </p:pic>
      <p:pic>
        <p:nvPicPr>
          <p:cNvPr id="6" name="Picture 5" descr="A screenshot of a cellphone&#10;&#10;Description automatically generated">
            <a:extLst>
              <a:ext uri="{FF2B5EF4-FFF2-40B4-BE49-F238E27FC236}">
                <a16:creationId xmlns:a16="http://schemas.microsoft.com/office/drawing/2014/main" id="{FF98D72C-FA9A-478A-8D6A-70E7A47994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0143" y="429658"/>
            <a:ext cx="2646677" cy="3753783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42B920A-73AD-402A-8EEF-B88E1A939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7686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0C9EB70-BC82-414A-BF8D-AD7FC67276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066096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3FEC8DE1-F6D8-464F-AF40-D058EA8AB5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25269" y="732683"/>
            <a:ext cx="2648372" cy="3192361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217665F-0036-444A-8D4A-33AF36A36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5152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59CCA-72A9-4663-956E-AD17855EFB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27571"/>
          </a:xfrm>
        </p:spPr>
        <p:txBody>
          <a:bodyPr/>
          <a:lstStyle/>
          <a:p>
            <a:r>
              <a:rPr lang="en-IN" dirty="0"/>
              <a:t>MCQs: Answers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9B751D-D2FB-4371-A93E-23D5054D83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9843" y="1192696"/>
            <a:ext cx="11383617" cy="544664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1. What would be the range of index values for a list of 10 elements? </a:t>
            </a:r>
          </a:p>
          <a:p>
            <a:pPr marL="0" indent="0">
              <a:buNone/>
            </a:pPr>
            <a:r>
              <a:rPr lang="en-US" sz="2400" dirty="0"/>
              <a:t>     (a) 0–9     (b) 0–10        (c)	 1–10 </a:t>
            </a:r>
          </a:p>
          <a:p>
            <a:pPr marL="0" indent="0">
              <a:buNone/>
            </a:pPr>
            <a:r>
              <a:rPr lang="en-US" sz="2400" dirty="0"/>
              <a:t>2. Which one of the following is NOT a common operation on lists? </a:t>
            </a:r>
          </a:p>
          <a:p>
            <a:pPr marL="0" indent="0">
              <a:buNone/>
            </a:pPr>
            <a:r>
              <a:rPr lang="en-US" sz="2400" dirty="0"/>
              <a:t>     (a) access   (b) replace   (c) interleave  (d) append   (e) insert  (f ) delete </a:t>
            </a:r>
          </a:p>
          <a:p>
            <a:pPr marL="0" indent="0">
              <a:buNone/>
            </a:pPr>
            <a:r>
              <a:rPr lang="en-US" sz="2400" dirty="0"/>
              <a:t>3. Which of the following would be the resulting list after inserting the value 50 at index 2? 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				(a)			(b)			(c)</a:t>
            </a: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06C454-ACCF-4CED-B888-1EC79CE0D9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5798" y="3563408"/>
            <a:ext cx="1380786" cy="15959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07A2DA6-A3A9-4DA9-B351-2F27BCFC37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0950" y="4827753"/>
            <a:ext cx="1069148" cy="17333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0054357-AD8A-4477-8F14-EBEECC65C2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9458" y="4777546"/>
            <a:ext cx="1069147" cy="159597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6028DE3-4787-44C4-88D7-56DF6D2A7F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84653" y="4705852"/>
            <a:ext cx="1069147" cy="1739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012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78D76E3-2D34-1969-6C45-2E7848E1EC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1667"/>
          <a:stretch/>
        </p:blipFill>
        <p:spPr>
          <a:xfrm>
            <a:off x="0" y="-1"/>
            <a:ext cx="12192000" cy="6696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983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59CCA-72A9-4663-956E-AD17855EFB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27571"/>
          </a:xfrm>
        </p:spPr>
        <p:txBody>
          <a:bodyPr/>
          <a:lstStyle/>
          <a:p>
            <a:r>
              <a:rPr lang="en-IN" dirty="0"/>
              <a:t>MCQs: Answers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9B751D-D2FB-4371-A93E-23D5054D83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9843" y="1192696"/>
            <a:ext cx="11383617" cy="544664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1. What would be the range of index values for a list of 10 elements? </a:t>
            </a:r>
          </a:p>
          <a:p>
            <a:pPr marL="0" indent="0">
              <a:buNone/>
            </a:pPr>
            <a:r>
              <a:rPr lang="en-US" sz="2400" b="1" dirty="0"/>
              <a:t>     (a) 0–9     </a:t>
            </a:r>
            <a:r>
              <a:rPr lang="en-US" sz="2400" dirty="0"/>
              <a:t>(b) 0–10        (c)	 1–10 </a:t>
            </a:r>
          </a:p>
          <a:p>
            <a:pPr marL="0" indent="0">
              <a:buNone/>
            </a:pPr>
            <a:r>
              <a:rPr lang="en-US" sz="2400" dirty="0"/>
              <a:t>2. Which one of the following is NOT a common operation on lists? </a:t>
            </a:r>
          </a:p>
          <a:p>
            <a:pPr marL="0" indent="0">
              <a:buNone/>
            </a:pPr>
            <a:r>
              <a:rPr lang="en-US" sz="2400" dirty="0"/>
              <a:t>     (a) access   (b) replace   </a:t>
            </a:r>
            <a:r>
              <a:rPr lang="en-US" sz="2400" b="1" dirty="0"/>
              <a:t>(c) interleave</a:t>
            </a:r>
            <a:r>
              <a:rPr lang="en-US" sz="2400" dirty="0"/>
              <a:t>  (d) append   (e) insert  (f ) delete </a:t>
            </a:r>
          </a:p>
          <a:p>
            <a:pPr marL="0" indent="0">
              <a:buNone/>
            </a:pPr>
            <a:r>
              <a:rPr lang="en-US" sz="2400" dirty="0"/>
              <a:t>3. Which of the following would be the resulting list after inserting the value 50 at index 2? 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				(a)			</a:t>
            </a:r>
            <a:r>
              <a:rPr lang="en-US" sz="2400" b="1" dirty="0"/>
              <a:t>(b)</a:t>
            </a:r>
            <a:r>
              <a:rPr lang="en-US" sz="2400" dirty="0"/>
              <a:t>			(c)</a:t>
            </a: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06C454-ACCF-4CED-B888-1EC79CE0D9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5798" y="3563408"/>
            <a:ext cx="1380786" cy="15959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07A2DA6-A3A9-4DA9-B351-2F27BCFC37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0950" y="4827753"/>
            <a:ext cx="1069148" cy="17333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0054357-AD8A-4477-8F14-EBEECC65C2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9458" y="4777546"/>
            <a:ext cx="1069147" cy="159597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6028DE3-4787-44C4-88D7-56DF6D2A7F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84653" y="4705852"/>
            <a:ext cx="1069147" cy="1739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409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956EF-8A55-41A0-AC23-1E49A05D6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1690"/>
            <a:ext cx="10515600" cy="941250"/>
          </a:xfrm>
        </p:spPr>
        <p:txBody>
          <a:bodyPr/>
          <a:lstStyle/>
          <a:p>
            <a:r>
              <a:rPr lang="en-IN" dirty="0"/>
              <a:t>Lists (Sequences) in Python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242E1F-B820-4B75-BBE5-C1B7458A47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7882" y="1152940"/>
            <a:ext cx="11335579" cy="5339935"/>
          </a:xfrm>
        </p:spPr>
        <p:txBody>
          <a:bodyPr>
            <a:normAutofit/>
          </a:bodyPr>
          <a:lstStyle/>
          <a:p>
            <a:r>
              <a:rPr lang="en-US" sz="2600" dirty="0"/>
              <a:t>A </a:t>
            </a:r>
            <a:r>
              <a:rPr lang="en-US" sz="2600" b="1" dirty="0"/>
              <a:t> list </a:t>
            </a:r>
            <a:r>
              <a:rPr lang="en-US" sz="2600" dirty="0"/>
              <a:t>in Python is a mutable linear data structure, denoted by a comma-separated list of elements within square brackets, allowing mixed-type elements. </a:t>
            </a:r>
            <a:r>
              <a:rPr lang="en-US" sz="2600" i="1" dirty="0"/>
              <a:t>Mutable</a:t>
            </a:r>
            <a:r>
              <a:rPr lang="en-US" sz="2600" dirty="0"/>
              <a:t> means that the contents of the list may be altered.</a:t>
            </a:r>
          </a:p>
          <a:p>
            <a:endParaRPr lang="en-US" sz="800" dirty="0"/>
          </a:p>
          <a:p>
            <a:r>
              <a:rPr lang="en-US" sz="2600" dirty="0"/>
              <a:t>Elements are indexed from 0 to n-1 , where n is number of elements in the list.</a:t>
            </a:r>
            <a:endParaRPr lang="en-US" sz="2600" b="1" dirty="0"/>
          </a:p>
          <a:p>
            <a:r>
              <a:rPr lang="en-US" sz="2400" b="1" dirty="0"/>
              <a:t>Example:  </a:t>
            </a:r>
            <a:r>
              <a:rPr lang="en-US" sz="2400" dirty="0"/>
              <a:t>[1, 2, 3], 	 	['one', 'two', 'three’], 	 	['apples', 50, True] </a:t>
            </a:r>
          </a:p>
          <a:p>
            <a:endParaRPr lang="en-US" sz="2600" dirty="0"/>
          </a:p>
          <a:p>
            <a:endParaRPr lang="en-US" sz="2600" dirty="0"/>
          </a:p>
          <a:p>
            <a:pPr marL="0" indent="0">
              <a:buNone/>
            </a:pPr>
            <a:endParaRPr lang="en-US" sz="2600" dirty="0"/>
          </a:p>
          <a:p>
            <a:r>
              <a:rPr lang="en-US" sz="2400" dirty="0"/>
              <a:t>An  empty list is denoted by an empty pair of square brackets, [].</a:t>
            </a:r>
          </a:p>
          <a:p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Negative indexing, </a:t>
            </a:r>
            <a:r>
              <a:rPr kumimoji="0" lang="en-US" altLang="en-US" sz="2200" b="0" i="1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</a:rPr>
              <a:t>i.e</a:t>
            </a:r>
            <a:r>
              <a:rPr kumimoji="0" lang="en-US" altLang="en-US" sz="22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, 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</a:rPr>
              <a:t>-1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 and 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</a:rPr>
              <a:t>-2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 refers to the last and second last items. Ex. </a:t>
            </a:r>
            <a:r>
              <a:rPr kumimoji="0" lang="en-US" altLang="en-US" sz="2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</a:rPr>
              <a:t>lst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[-1]=3, </a:t>
            </a:r>
            <a:r>
              <a:rPr kumimoji="0" lang="en-US" altLang="en-US" sz="2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</a:rPr>
              <a:t>lst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[-2] = 2.</a:t>
            </a:r>
          </a:p>
          <a:p>
            <a:r>
              <a:rPr lang="en-US" altLang="en-US" sz="2200" dirty="0">
                <a:solidFill>
                  <a:srgbClr val="000000"/>
                </a:solidFill>
              </a:rPr>
              <a:t>Range Search : </a:t>
            </a:r>
            <a:r>
              <a:rPr lang="en-US" altLang="en-US" sz="2200" dirty="0" err="1">
                <a:solidFill>
                  <a:srgbClr val="000000"/>
                </a:solidFill>
              </a:rPr>
              <a:t>lst</a:t>
            </a:r>
            <a:r>
              <a:rPr lang="en-US" altLang="en-US" sz="2200" dirty="0">
                <a:solidFill>
                  <a:srgbClr val="000000"/>
                </a:solidFill>
              </a:rPr>
              <a:t>[0:2] = [1, 2]</a:t>
            </a:r>
            <a:endParaRPr kumimoji="0" lang="en-US" altLang="en-US" sz="2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</a:endParaRPr>
          </a:p>
          <a:p>
            <a:endParaRPr lang="en-IN" sz="2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091C99-9E8D-4073-B29D-D405F126C7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8306" y="3675808"/>
            <a:ext cx="8699607" cy="1134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066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4B2DA-3538-4902-A5E1-ECA76AEC69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  Modification Operations in Python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E5AD88-94B2-4FC2-80B3-99B0233476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041" y="1584670"/>
            <a:ext cx="9660420" cy="4741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754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73A282-7F65-1766-4825-2EB21A82411B}"/>
              </a:ext>
            </a:extLst>
          </p:cNvPr>
          <p:cNvSpPr txBox="1"/>
          <p:nvPr/>
        </p:nvSpPr>
        <p:spPr>
          <a:xfrm>
            <a:off x="428625" y="28205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i="0" dirty="0">
                <a:solidFill>
                  <a:srgbClr val="3A3A3A"/>
                </a:solidFill>
                <a:effectLst/>
                <a:latin typeface="Open Sans" panose="020B0606030504020204" pitchFamily="34" charset="0"/>
              </a:rPr>
              <a:t>Python Program to Find Largest Number in a List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C3EB34-3BFF-EA73-E3B7-A96B4CA3487E}"/>
              </a:ext>
            </a:extLst>
          </p:cNvPr>
          <p:cNvSpPr txBox="1"/>
          <p:nvPr/>
        </p:nvSpPr>
        <p:spPr>
          <a:xfrm>
            <a:off x="733425" y="1146513"/>
            <a:ext cx="7172325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a=[]</a:t>
            </a:r>
          </a:p>
          <a:p>
            <a:r>
              <a:rPr lang="en-US" sz="2400" dirty="0"/>
              <a:t>n=int(input("Enter number of elements:"))</a:t>
            </a:r>
          </a:p>
          <a:p>
            <a:r>
              <a:rPr lang="en-US" sz="2400" dirty="0"/>
              <a:t>for </a:t>
            </a:r>
            <a:r>
              <a:rPr lang="en-US" sz="2400" dirty="0" err="1"/>
              <a:t>i</a:t>
            </a:r>
            <a:r>
              <a:rPr lang="en-US" sz="2400" dirty="0"/>
              <a:t> in range(1,n+1):</a:t>
            </a:r>
          </a:p>
          <a:p>
            <a:r>
              <a:rPr lang="en-US" sz="2400" dirty="0"/>
              <a:t>    b=int(input("Enter element:"))</a:t>
            </a:r>
          </a:p>
          <a:p>
            <a:r>
              <a:rPr lang="en-US" sz="2400" dirty="0"/>
              <a:t>    </a:t>
            </a:r>
            <a:r>
              <a:rPr lang="en-US" sz="2400" dirty="0" err="1"/>
              <a:t>a.append</a:t>
            </a:r>
            <a:r>
              <a:rPr lang="en-US" sz="2400" dirty="0"/>
              <a:t>(b)</a:t>
            </a:r>
          </a:p>
          <a:p>
            <a:r>
              <a:rPr lang="en-US" sz="2400" dirty="0" err="1"/>
              <a:t>a.sort</a:t>
            </a:r>
            <a:r>
              <a:rPr lang="en-US" sz="2400" dirty="0"/>
              <a:t>()</a:t>
            </a:r>
          </a:p>
          <a:p>
            <a:r>
              <a:rPr lang="en-US" sz="2400" dirty="0"/>
              <a:t>print("Largest element </a:t>
            </a:r>
            <a:r>
              <a:rPr lang="en-US" sz="2400" dirty="0" err="1"/>
              <a:t>is:",a</a:t>
            </a:r>
            <a:r>
              <a:rPr lang="en-US" sz="2400" dirty="0"/>
              <a:t>[n-1])</a:t>
            </a:r>
            <a:endParaRPr lang="en-IN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2DE0C8E-1B9F-C667-ED83-E209FEE2984A}"/>
              </a:ext>
            </a:extLst>
          </p:cNvPr>
          <p:cNvSpPr txBox="1"/>
          <p:nvPr/>
        </p:nvSpPr>
        <p:spPr>
          <a:xfrm>
            <a:off x="7105649" y="1146513"/>
            <a:ext cx="2733675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Case 1:</a:t>
            </a:r>
          </a:p>
          <a:p>
            <a:r>
              <a:rPr lang="en-US" sz="2400" dirty="0"/>
              <a:t>Enter number of elements:3</a:t>
            </a:r>
          </a:p>
          <a:p>
            <a:r>
              <a:rPr lang="en-US" sz="2400" dirty="0"/>
              <a:t>Enter element:23</a:t>
            </a:r>
          </a:p>
          <a:p>
            <a:r>
              <a:rPr lang="en-US" sz="2400" dirty="0"/>
              <a:t>Enter element:567</a:t>
            </a:r>
          </a:p>
          <a:p>
            <a:r>
              <a:rPr lang="en-US" sz="2400" dirty="0"/>
              <a:t>Enter element:3</a:t>
            </a:r>
          </a:p>
          <a:p>
            <a:r>
              <a:rPr lang="en-US" sz="2400" dirty="0"/>
              <a:t>Largest element is: 567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2343096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74072-ACDA-4A69-B8A2-BAB4C5E6F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Python Collections/Sequences (Arrays)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C50DEA-A682-4547-827B-20C7058A80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9113" y="1785869"/>
            <a:ext cx="10906539" cy="4853470"/>
          </a:xfrm>
        </p:spPr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2600" b="1" i="0" dirty="0">
                <a:solidFill>
                  <a:srgbClr val="000000"/>
                </a:solidFill>
                <a:effectLst/>
              </a:rPr>
              <a:t>List</a:t>
            </a:r>
            <a:r>
              <a:rPr lang="en-US" sz="2600" b="0" i="0" dirty="0">
                <a:solidFill>
                  <a:srgbClr val="000000"/>
                </a:solidFill>
                <a:effectLst/>
              </a:rPr>
              <a:t> is a collection which is ordered and changeable. Allows duplicate members.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sz="2600" b="0" i="0" dirty="0">
              <a:solidFill>
                <a:srgbClr val="000000"/>
              </a:solidFill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600" b="1" i="0" dirty="0">
                <a:solidFill>
                  <a:srgbClr val="000000"/>
                </a:solidFill>
                <a:effectLst/>
              </a:rPr>
              <a:t>Tuple</a:t>
            </a:r>
            <a:r>
              <a:rPr lang="en-US" sz="2600" b="0" i="0" dirty="0">
                <a:solidFill>
                  <a:srgbClr val="000000"/>
                </a:solidFill>
                <a:effectLst/>
              </a:rPr>
              <a:t> is a collection which is ordered and unchangeable. Allows duplicate members.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sz="2600" b="0" i="0" dirty="0">
              <a:solidFill>
                <a:srgbClr val="000000"/>
              </a:solidFill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600" b="1" i="0" dirty="0">
                <a:solidFill>
                  <a:srgbClr val="000000"/>
                </a:solidFill>
                <a:effectLst/>
              </a:rPr>
              <a:t>Set</a:t>
            </a:r>
            <a:r>
              <a:rPr lang="en-US" sz="2600" b="0" i="0" dirty="0">
                <a:solidFill>
                  <a:srgbClr val="000000"/>
                </a:solidFill>
                <a:effectLst/>
              </a:rPr>
              <a:t> is a collection which is unordered and unindexed. No duplicate members.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sz="2600" b="0" i="0" dirty="0">
              <a:solidFill>
                <a:srgbClr val="000000"/>
              </a:solidFill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600" b="1" i="0" dirty="0">
                <a:solidFill>
                  <a:srgbClr val="000000"/>
                </a:solidFill>
                <a:effectLst/>
              </a:rPr>
              <a:t>Dictionary</a:t>
            </a:r>
            <a:r>
              <a:rPr lang="en-US" sz="2600" b="0" i="0" dirty="0">
                <a:solidFill>
                  <a:srgbClr val="000000"/>
                </a:solidFill>
                <a:effectLst/>
              </a:rPr>
              <a:t> is a collection which is unordered, changeable and indexed. No duplicate members.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80780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7F357D35-3E3E-4EC7-B3AE-C106ABB7D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334D921-DCE6-4D92-987F-D98C93F1CB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2100" cy="6377939"/>
          </a:xfrm>
          <a:prstGeom prst="rect">
            <a:avLst/>
          </a:prstGeom>
          <a:solidFill>
            <a:srgbClr val="FFFFFF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E4D942F-489D-4A7B-8983-942543481B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9378" y="246887"/>
            <a:ext cx="5861321" cy="6377939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8F0F547-5526-40CC-8397-442101C26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736924" y="4768667"/>
            <a:ext cx="4215939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593BD913-0EB6-48A4-B22A-6A4DE0898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00" y="246888"/>
            <a:ext cx="11724640" cy="6377939"/>
          </a:xfrm>
          <a:prstGeom prst="rect">
            <a:avLst/>
          </a:prstGeom>
          <a:noFill/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8C6028-001D-46CC-AD97-D86D38EE9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6924" y="857675"/>
            <a:ext cx="4566230" cy="384703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dirty="0">
                <a:solidFill>
                  <a:srgbClr val="FFFFFF"/>
                </a:solidFill>
                <a:latin typeface="+mj-lt"/>
              </a:rPr>
              <a:t>List Structures</a:t>
            </a:r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ABEB3BE9-A47E-4939-B9A2-7839FE7C49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01" r="1" b="1830"/>
          <a:stretch/>
        </p:blipFill>
        <p:spPr>
          <a:xfrm>
            <a:off x="872064" y="857675"/>
            <a:ext cx="4593715" cy="5140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678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F60E38D-14C8-7922-5F40-47FD4ADD63B6}"/>
              </a:ext>
            </a:extLst>
          </p:cNvPr>
          <p:cNvSpPr txBox="1"/>
          <p:nvPr/>
        </p:nvSpPr>
        <p:spPr>
          <a:xfrm>
            <a:off x="323849" y="0"/>
            <a:ext cx="974407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2400" dirty="0"/>
          </a:p>
          <a:p>
            <a:r>
              <a:rPr lang="en-US" sz="2400" dirty="0"/>
              <a:t>Lists are used to store multiple items in a single variable.</a:t>
            </a:r>
            <a:endParaRPr lang="en-IN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B18A11D-2022-2962-62D8-0DB46EE3F7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890" r="29219" b="49999"/>
          <a:stretch/>
        </p:blipFill>
        <p:spPr>
          <a:xfrm>
            <a:off x="457200" y="1133476"/>
            <a:ext cx="11477624" cy="485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846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DCCA45B-6408-DA5B-DA12-07D01AEBDF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443" t="22917" r="43125" b="19166"/>
          <a:stretch/>
        </p:blipFill>
        <p:spPr>
          <a:xfrm>
            <a:off x="1333500" y="685800"/>
            <a:ext cx="9277349" cy="540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616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7D407FF-AC3D-B562-6644-BB4911E09316}"/>
              </a:ext>
            </a:extLst>
          </p:cNvPr>
          <p:cNvSpPr txBox="1"/>
          <p:nvPr/>
        </p:nvSpPr>
        <p:spPr>
          <a:xfrm>
            <a:off x="438149" y="172135"/>
            <a:ext cx="854392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400" b="1" i="0" dirty="0">
                <a:solidFill>
                  <a:srgbClr val="273239"/>
                </a:solidFill>
                <a:effectLst/>
                <a:latin typeface="urw-din"/>
              </a:rPr>
              <a:t>In case we want to use the traditional for loop which iterates from number x to number y.  </a:t>
            </a:r>
            <a:endParaRPr lang="en-IN" sz="24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57D6C0B-9280-28E4-29DA-41B7D73A73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641" t="24722" r="42813" b="17500"/>
          <a:stretch/>
        </p:blipFill>
        <p:spPr>
          <a:xfrm>
            <a:off x="619125" y="1285875"/>
            <a:ext cx="8896350" cy="5067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434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75DC9F4-9C4E-02E0-9F7E-BF40D43564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641" t="27778" r="41093" b="20417"/>
          <a:stretch/>
        </p:blipFill>
        <p:spPr>
          <a:xfrm>
            <a:off x="1238250" y="438150"/>
            <a:ext cx="9277349" cy="5514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77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</TotalTime>
  <Words>687</Words>
  <Application>Microsoft Office PowerPoint</Application>
  <PresentationFormat>Widescreen</PresentationFormat>
  <Paragraphs>76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0" baseType="lpstr">
      <vt:lpstr>Arial</vt:lpstr>
      <vt:lpstr>Arial Narrow</vt:lpstr>
      <vt:lpstr>Calibri</vt:lpstr>
      <vt:lpstr>Calibri Light</vt:lpstr>
      <vt:lpstr>Open Sans</vt:lpstr>
      <vt:lpstr>urw-din</vt:lpstr>
      <vt:lpstr>Office Theme</vt:lpstr>
      <vt:lpstr>Computational Thinking with Programming</vt:lpstr>
      <vt:lpstr>PowerPoint Presentation</vt:lpstr>
      <vt:lpstr>PowerPoint Presentation</vt:lpstr>
      <vt:lpstr>Python Collections/Sequences (Arrays)</vt:lpstr>
      <vt:lpstr>List Structures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List Structures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Common List Operations</vt:lpstr>
      <vt:lpstr>MCQs: Answers</vt:lpstr>
      <vt:lpstr>MCQs: Answers</vt:lpstr>
      <vt:lpstr>Lists (Sequences) in Python </vt:lpstr>
      <vt:lpstr>List  Modification Operations in Python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Computational Thinking with Programming</dc:title>
  <dc:creator>Dr. Vijaypal Singh Rathor</dc:creator>
  <cp:lastModifiedBy>Dr. Shachi Mall</cp:lastModifiedBy>
  <cp:revision>42</cp:revision>
  <dcterms:created xsi:type="dcterms:W3CDTF">2020-08-17T12:02:47Z</dcterms:created>
  <dcterms:modified xsi:type="dcterms:W3CDTF">2022-11-02T04:28:38Z</dcterms:modified>
</cp:coreProperties>
</file>